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0" r:id="rId3"/>
    <p:sldId id="257"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4" r:id="rId19"/>
    <p:sldId id="273" r:id="rId20"/>
    <p:sldId id="275" r:id="rId21"/>
    <p:sldId id="276" r:id="rId22"/>
    <p:sldId id="277" r:id="rId23"/>
    <p:sldId id="278" r:id="rId24"/>
    <p:sldId id="279" r:id="rId25"/>
    <p:sldId id="280"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8" d="100"/>
          <a:sy n="68" d="100"/>
        </p:scale>
        <p:origin x="61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pt-BR"/>
              <a:t>Clique para editar o título Mestre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3/16/2020</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923A1CC3-2375-41D4-9E03-427CAF2A4C1A}" type="datetimeFigureOut">
              <a:rPr lang="en-US" dirty="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ítulo e Legenda">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pt-BR"/>
              <a:t>Clique para editar o título Mestre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AFF16868-8199-4C2C-A5B1-63AEE139F88E}" type="datetimeFigureOut">
              <a:rPr lang="en-US" dirty="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Citação com Legenda">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pt-BR"/>
              <a:t>Clique para editar o título Mestre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AAD9FF7F-6988-44CC-821B-644E70CD2F73}" type="datetimeFigureOut">
              <a:rPr lang="en-US" dirty="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Cartão de Nome">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5C12C299-16B2-4475-990D-751901EACC14}" type="datetimeFigureOut">
              <a:rPr lang="en-US" dirty="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t-BR"/>
              <a:t>Clique para editar o título Mestre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3/16/2020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pt-BR"/>
              <a:t>Clique para editar o título Mestre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3/16/2020</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pt-BR"/>
              <a:t>Clique para editar o título Mestre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fld id="{F34E6425-0181-43F2-84FC-787E803FD2F8}" type="datetimeFigureOut">
              <a:rPr lang="en-US" dirty="0"/>
              <a:t>3/16/2020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3/16/2020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3/16/2020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3/16/2020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pt-BR"/>
              <a:t>Clique para editar o título Mestre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76E86A4C-8E40-4F87-A4F0-01A0687C5742}" type="datetimeFigureOut">
              <a:rPr lang="en-US" dirty="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pt-BR"/>
              <a:t>Clique no ícone para adicionar uma imagem</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35E72C73-2D91-4E12-BA25-F0AA0C03599B}" type="datetimeFigureOut">
              <a:rPr lang="en-US" dirty="0"/>
              <a:t>3/16/2020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pt-BR"/>
              <a:t>Clique para editar o título Mestre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3/16/2020</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64970C-6761-4513-A3A5-76D0593C9BEE}"/>
              </a:ext>
            </a:extLst>
          </p:cNvPr>
          <p:cNvSpPr>
            <a:spLocks noGrp="1"/>
          </p:cNvSpPr>
          <p:nvPr>
            <p:ph type="ctrTitle"/>
          </p:nvPr>
        </p:nvSpPr>
        <p:spPr/>
        <p:txBody>
          <a:bodyPr/>
          <a:lstStyle/>
          <a:p>
            <a:r>
              <a:rPr lang="en-GB" dirty="0"/>
              <a:t>Data Structure Algorithm</a:t>
            </a:r>
            <a:endParaRPr lang="en-IE" dirty="0"/>
          </a:p>
        </p:txBody>
      </p:sp>
      <p:sp>
        <p:nvSpPr>
          <p:cNvPr id="3" name="Subtítulo 2">
            <a:extLst>
              <a:ext uri="{FF2B5EF4-FFF2-40B4-BE49-F238E27FC236}">
                <a16:creationId xmlns:a16="http://schemas.microsoft.com/office/drawing/2014/main" id="{56801044-0069-46E8-9D6E-6F53AB7FE168}"/>
              </a:ext>
            </a:extLst>
          </p:cNvPr>
          <p:cNvSpPr>
            <a:spLocks noGrp="1"/>
          </p:cNvSpPr>
          <p:nvPr>
            <p:ph type="subTitle" idx="1"/>
          </p:nvPr>
        </p:nvSpPr>
        <p:spPr/>
        <p:txBody>
          <a:bodyPr/>
          <a:lstStyle/>
          <a:p>
            <a:r>
              <a:rPr lang="en-GB" dirty="0"/>
              <a:t>Section 11 – binary heap</a:t>
            </a:r>
            <a:endParaRPr lang="en-IE" dirty="0"/>
          </a:p>
        </p:txBody>
      </p:sp>
    </p:spTree>
    <p:extLst>
      <p:ext uri="{BB962C8B-B14F-4D97-AF65-F5344CB8AC3E}">
        <p14:creationId xmlns:p14="http://schemas.microsoft.com/office/powerpoint/2010/main" val="3543761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0D0A99-7F37-499A-A28C-11248CCC10C1}"/>
              </a:ext>
            </a:extLst>
          </p:cNvPr>
          <p:cNvSpPr>
            <a:spLocks noGrp="1"/>
          </p:cNvSpPr>
          <p:nvPr>
            <p:ph type="title"/>
          </p:nvPr>
        </p:nvSpPr>
        <p:spPr/>
        <p:txBody>
          <a:bodyPr/>
          <a:lstStyle/>
          <a:p>
            <a:r>
              <a:rPr lang="en-IE" dirty="0"/>
              <a:t>Peek of Heap</a:t>
            </a:r>
          </a:p>
        </p:txBody>
      </p:sp>
      <p:sp>
        <p:nvSpPr>
          <p:cNvPr id="3" name="Espaço Reservado para Conteúdo 2">
            <a:extLst>
              <a:ext uri="{FF2B5EF4-FFF2-40B4-BE49-F238E27FC236}">
                <a16:creationId xmlns:a16="http://schemas.microsoft.com/office/drawing/2014/main" id="{BC7A2445-F944-460E-B627-BACC2A742DB4}"/>
              </a:ext>
            </a:extLst>
          </p:cNvPr>
          <p:cNvSpPr>
            <a:spLocks noGrp="1"/>
          </p:cNvSpPr>
          <p:nvPr>
            <p:ph idx="1"/>
          </p:nvPr>
        </p:nvSpPr>
        <p:spPr/>
        <p:txBody>
          <a:bodyPr>
            <a:normAutofit fontScale="92500" lnSpcReduction="20000"/>
          </a:bodyPr>
          <a:lstStyle/>
          <a:p>
            <a:r>
              <a:rPr lang="en-GB" dirty="0"/>
              <a:t>Time Complexity - Peek of Heap</a:t>
            </a:r>
          </a:p>
          <a:p>
            <a:endParaRPr lang="en-GB" dirty="0"/>
          </a:p>
          <a:p>
            <a:r>
              <a:rPr lang="en-GB" dirty="0" err="1"/>
              <a:t>peekTopOfHeap</a:t>
            </a:r>
            <a:r>
              <a:rPr lang="en-GB" dirty="0"/>
              <a:t>()</a:t>
            </a:r>
          </a:p>
          <a:p>
            <a:r>
              <a:rPr lang="en-GB" dirty="0"/>
              <a:t>  if tree does not exists -------------------------------------- O(1)</a:t>
            </a:r>
          </a:p>
          <a:p>
            <a:r>
              <a:rPr lang="en-GB" dirty="0"/>
              <a:t>    return error message --------------------------------------- O(1)</a:t>
            </a:r>
          </a:p>
          <a:p>
            <a:r>
              <a:rPr lang="en-GB" dirty="0"/>
              <a:t>  else --------------------------------------------------------- O(1)</a:t>
            </a:r>
          </a:p>
          <a:p>
            <a:r>
              <a:rPr lang="en-GB" dirty="0"/>
              <a:t>    return 1st cell of array ----------------------------------- O(1)</a:t>
            </a:r>
          </a:p>
          <a:p>
            <a:endParaRPr lang="en-GB" dirty="0"/>
          </a:p>
          <a:p>
            <a:r>
              <a:rPr lang="en-GB" dirty="0"/>
              <a:t>Time Complexity - O(1)</a:t>
            </a:r>
          </a:p>
          <a:p>
            <a:r>
              <a:rPr lang="en-GB" dirty="0"/>
              <a:t>Space Complexity - O(1)</a:t>
            </a:r>
            <a:endParaRPr lang="en-IE" dirty="0"/>
          </a:p>
        </p:txBody>
      </p:sp>
    </p:spTree>
    <p:extLst>
      <p:ext uri="{BB962C8B-B14F-4D97-AF65-F5344CB8AC3E}">
        <p14:creationId xmlns:p14="http://schemas.microsoft.com/office/powerpoint/2010/main" val="3739730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31E4B4-9562-4214-8722-B81D0DB84784}"/>
              </a:ext>
            </a:extLst>
          </p:cNvPr>
          <p:cNvSpPr>
            <a:spLocks noGrp="1"/>
          </p:cNvSpPr>
          <p:nvPr>
            <p:ph type="title"/>
          </p:nvPr>
        </p:nvSpPr>
        <p:spPr/>
        <p:txBody>
          <a:bodyPr/>
          <a:lstStyle/>
          <a:p>
            <a:r>
              <a:rPr lang="en-IE" dirty="0"/>
              <a:t>Size of Heap</a:t>
            </a:r>
          </a:p>
        </p:txBody>
      </p:sp>
      <p:sp>
        <p:nvSpPr>
          <p:cNvPr id="3" name="Espaço Reservado para Conteúdo 2">
            <a:extLst>
              <a:ext uri="{FF2B5EF4-FFF2-40B4-BE49-F238E27FC236}">
                <a16:creationId xmlns:a16="http://schemas.microsoft.com/office/drawing/2014/main" id="{C1284D42-38D3-4742-8FA1-1162AF46B22A}"/>
              </a:ext>
            </a:extLst>
          </p:cNvPr>
          <p:cNvSpPr>
            <a:spLocks noGrp="1"/>
          </p:cNvSpPr>
          <p:nvPr>
            <p:ph idx="1"/>
          </p:nvPr>
        </p:nvSpPr>
        <p:spPr/>
        <p:txBody>
          <a:bodyPr/>
          <a:lstStyle/>
          <a:p>
            <a:r>
              <a:rPr lang="en-GB" dirty="0" err="1"/>
              <a:t>sizeOfHeap</a:t>
            </a:r>
            <a:r>
              <a:rPr lang="en-GB" dirty="0"/>
              <a:t>()</a:t>
            </a:r>
          </a:p>
          <a:p>
            <a:r>
              <a:rPr lang="en-GB" dirty="0"/>
              <a:t>  return </a:t>
            </a:r>
            <a:r>
              <a:rPr lang="en-GB" dirty="0" err="1"/>
              <a:t>sizeOfHeap</a:t>
            </a:r>
            <a:endParaRPr lang="en-GB" dirty="0"/>
          </a:p>
          <a:p>
            <a:endParaRPr lang="en-GB" dirty="0"/>
          </a:p>
          <a:p>
            <a:r>
              <a:rPr lang="en-GB" dirty="0"/>
              <a:t>Note: In this case you don't return the size of array. You return the quantity of cells filled.</a:t>
            </a:r>
            <a:endParaRPr lang="en-IE" dirty="0"/>
          </a:p>
        </p:txBody>
      </p:sp>
    </p:spTree>
    <p:extLst>
      <p:ext uri="{BB962C8B-B14F-4D97-AF65-F5344CB8AC3E}">
        <p14:creationId xmlns:p14="http://schemas.microsoft.com/office/powerpoint/2010/main" val="2503687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3FC007-40D9-4CA5-AEFF-E6624CFE0F52}"/>
              </a:ext>
            </a:extLst>
          </p:cNvPr>
          <p:cNvSpPr>
            <a:spLocks noGrp="1"/>
          </p:cNvSpPr>
          <p:nvPr>
            <p:ph type="title"/>
          </p:nvPr>
        </p:nvSpPr>
        <p:spPr/>
        <p:txBody>
          <a:bodyPr/>
          <a:lstStyle/>
          <a:p>
            <a:r>
              <a:rPr lang="en-GB" dirty="0"/>
              <a:t>Insertion in Heap</a:t>
            </a:r>
            <a:endParaRPr lang="en-IE" dirty="0"/>
          </a:p>
        </p:txBody>
      </p:sp>
      <p:pic>
        <p:nvPicPr>
          <p:cNvPr id="4" name="Espaço Reservado para Conteúdo 3">
            <a:extLst>
              <a:ext uri="{FF2B5EF4-FFF2-40B4-BE49-F238E27FC236}">
                <a16:creationId xmlns:a16="http://schemas.microsoft.com/office/drawing/2014/main" id="{EBB718BE-43F8-40E4-937C-DE50895398FF}"/>
              </a:ext>
            </a:extLst>
          </p:cNvPr>
          <p:cNvPicPr>
            <a:picLocks noGrp="1" noChangeAspect="1"/>
          </p:cNvPicPr>
          <p:nvPr>
            <p:ph idx="1"/>
          </p:nvPr>
        </p:nvPicPr>
        <p:blipFill>
          <a:blip r:embed="rId2"/>
          <a:stretch>
            <a:fillRect/>
          </a:stretch>
        </p:blipFill>
        <p:spPr>
          <a:xfrm>
            <a:off x="2429295" y="2603500"/>
            <a:ext cx="6277723" cy="3416300"/>
          </a:xfrm>
          <a:prstGeom prst="rect">
            <a:avLst/>
          </a:prstGeom>
        </p:spPr>
      </p:pic>
    </p:spTree>
    <p:extLst>
      <p:ext uri="{BB962C8B-B14F-4D97-AF65-F5344CB8AC3E}">
        <p14:creationId xmlns:p14="http://schemas.microsoft.com/office/powerpoint/2010/main" val="2917380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4139CD6-81B3-437C-A423-076C0CC64106}"/>
              </a:ext>
            </a:extLst>
          </p:cNvPr>
          <p:cNvSpPr>
            <a:spLocks noGrp="1"/>
          </p:cNvSpPr>
          <p:nvPr>
            <p:ph type="title"/>
          </p:nvPr>
        </p:nvSpPr>
        <p:spPr/>
        <p:txBody>
          <a:bodyPr/>
          <a:lstStyle/>
          <a:p>
            <a:r>
              <a:rPr lang="en-GB" dirty="0"/>
              <a:t>Time &amp; Space Complexity – Insertion in Heap</a:t>
            </a:r>
            <a:endParaRPr lang="en-IE" dirty="0"/>
          </a:p>
        </p:txBody>
      </p:sp>
      <p:pic>
        <p:nvPicPr>
          <p:cNvPr id="4" name="Espaço Reservado para Conteúdo 3">
            <a:extLst>
              <a:ext uri="{FF2B5EF4-FFF2-40B4-BE49-F238E27FC236}">
                <a16:creationId xmlns:a16="http://schemas.microsoft.com/office/drawing/2014/main" id="{A29062D8-E967-4798-9170-703366F2E65F}"/>
              </a:ext>
            </a:extLst>
          </p:cNvPr>
          <p:cNvPicPr>
            <a:picLocks noGrp="1" noChangeAspect="1"/>
          </p:cNvPicPr>
          <p:nvPr>
            <p:ph idx="1"/>
          </p:nvPr>
        </p:nvPicPr>
        <p:blipFill>
          <a:blip r:embed="rId2"/>
          <a:stretch>
            <a:fillRect/>
          </a:stretch>
        </p:blipFill>
        <p:spPr>
          <a:xfrm>
            <a:off x="2863586" y="2603500"/>
            <a:ext cx="5409141" cy="3416300"/>
          </a:xfrm>
          <a:prstGeom prst="rect">
            <a:avLst/>
          </a:prstGeom>
        </p:spPr>
      </p:pic>
    </p:spTree>
    <p:extLst>
      <p:ext uri="{BB962C8B-B14F-4D97-AF65-F5344CB8AC3E}">
        <p14:creationId xmlns:p14="http://schemas.microsoft.com/office/powerpoint/2010/main" val="2100689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F7E1DC-9F46-4781-BAB5-BA71D2B479C1}"/>
              </a:ext>
            </a:extLst>
          </p:cNvPr>
          <p:cNvSpPr>
            <a:spLocks noGrp="1"/>
          </p:cNvSpPr>
          <p:nvPr>
            <p:ph type="title"/>
          </p:nvPr>
        </p:nvSpPr>
        <p:spPr/>
        <p:txBody>
          <a:bodyPr/>
          <a:lstStyle/>
          <a:p>
            <a:r>
              <a:rPr lang="en-GB" dirty="0"/>
              <a:t>Extract Min from Heap</a:t>
            </a:r>
            <a:endParaRPr lang="en-IE" dirty="0"/>
          </a:p>
        </p:txBody>
      </p:sp>
      <p:pic>
        <p:nvPicPr>
          <p:cNvPr id="4" name="Espaço Reservado para Conteúdo 3">
            <a:extLst>
              <a:ext uri="{FF2B5EF4-FFF2-40B4-BE49-F238E27FC236}">
                <a16:creationId xmlns:a16="http://schemas.microsoft.com/office/drawing/2014/main" id="{FDB034E5-AB1D-49D3-89D6-109055BFE384}"/>
              </a:ext>
            </a:extLst>
          </p:cNvPr>
          <p:cNvPicPr>
            <a:picLocks noGrp="1" noChangeAspect="1"/>
          </p:cNvPicPr>
          <p:nvPr>
            <p:ph idx="1"/>
          </p:nvPr>
        </p:nvPicPr>
        <p:blipFill>
          <a:blip r:embed="rId2"/>
          <a:stretch>
            <a:fillRect/>
          </a:stretch>
        </p:blipFill>
        <p:spPr>
          <a:xfrm>
            <a:off x="4166208" y="2603500"/>
            <a:ext cx="2803896" cy="3416300"/>
          </a:xfrm>
          <a:prstGeom prst="rect">
            <a:avLst/>
          </a:prstGeom>
        </p:spPr>
      </p:pic>
    </p:spTree>
    <p:extLst>
      <p:ext uri="{BB962C8B-B14F-4D97-AF65-F5344CB8AC3E}">
        <p14:creationId xmlns:p14="http://schemas.microsoft.com/office/powerpoint/2010/main" val="38274599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59B88B4-E007-4DB9-982E-A32CFE5C0029}"/>
              </a:ext>
            </a:extLst>
          </p:cNvPr>
          <p:cNvSpPr>
            <a:spLocks noGrp="1"/>
          </p:cNvSpPr>
          <p:nvPr>
            <p:ph type="title"/>
          </p:nvPr>
        </p:nvSpPr>
        <p:spPr/>
        <p:txBody>
          <a:bodyPr/>
          <a:lstStyle/>
          <a:p>
            <a:r>
              <a:rPr lang="en-GB" dirty="0"/>
              <a:t>Time Complexity – Extract Min from Heap</a:t>
            </a:r>
            <a:endParaRPr lang="en-IE" dirty="0"/>
          </a:p>
        </p:txBody>
      </p:sp>
      <p:pic>
        <p:nvPicPr>
          <p:cNvPr id="4" name="Espaço Reservado para Conteúdo 3">
            <a:extLst>
              <a:ext uri="{FF2B5EF4-FFF2-40B4-BE49-F238E27FC236}">
                <a16:creationId xmlns:a16="http://schemas.microsoft.com/office/drawing/2014/main" id="{DFB5BEC2-7969-4519-B5C5-E34D0F7F1BE0}"/>
              </a:ext>
            </a:extLst>
          </p:cNvPr>
          <p:cNvPicPr>
            <a:picLocks noGrp="1" noChangeAspect="1"/>
          </p:cNvPicPr>
          <p:nvPr>
            <p:ph idx="1"/>
          </p:nvPr>
        </p:nvPicPr>
        <p:blipFill>
          <a:blip r:embed="rId2"/>
          <a:stretch>
            <a:fillRect/>
          </a:stretch>
        </p:blipFill>
        <p:spPr>
          <a:xfrm>
            <a:off x="3364468" y="2603500"/>
            <a:ext cx="4407376" cy="3416300"/>
          </a:xfrm>
          <a:prstGeom prst="rect">
            <a:avLst/>
          </a:prstGeom>
        </p:spPr>
      </p:pic>
    </p:spTree>
    <p:extLst>
      <p:ext uri="{BB962C8B-B14F-4D97-AF65-F5344CB8AC3E}">
        <p14:creationId xmlns:p14="http://schemas.microsoft.com/office/powerpoint/2010/main" val="2052920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6F6E44-F215-45E8-AED5-07FC3924B756}"/>
              </a:ext>
            </a:extLst>
          </p:cNvPr>
          <p:cNvSpPr>
            <a:spLocks noGrp="1"/>
          </p:cNvSpPr>
          <p:nvPr>
            <p:ph type="title"/>
          </p:nvPr>
        </p:nvSpPr>
        <p:spPr/>
        <p:txBody>
          <a:bodyPr/>
          <a:lstStyle/>
          <a:p>
            <a:r>
              <a:rPr lang="en-GB" dirty="0"/>
              <a:t>Delete Heap</a:t>
            </a:r>
            <a:endParaRPr lang="en-IE" dirty="0"/>
          </a:p>
        </p:txBody>
      </p:sp>
      <p:pic>
        <p:nvPicPr>
          <p:cNvPr id="4" name="Espaço Reservado para Conteúdo 3">
            <a:extLst>
              <a:ext uri="{FF2B5EF4-FFF2-40B4-BE49-F238E27FC236}">
                <a16:creationId xmlns:a16="http://schemas.microsoft.com/office/drawing/2014/main" id="{A6D972E2-DAE7-4DAB-8920-2C0A2EB9E1F8}"/>
              </a:ext>
            </a:extLst>
          </p:cNvPr>
          <p:cNvPicPr>
            <a:picLocks noGrp="1" noChangeAspect="1"/>
          </p:cNvPicPr>
          <p:nvPr>
            <p:ph idx="1"/>
          </p:nvPr>
        </p:nvPicPr>
        <p:blipFill>
          <a:blip r:embed="rId2"/>
          <a:stretch>
            <a:fillRect/>
          </a:stretch>
        </p:blipFill>
        <p:spPr>
          <a:xfrm>
            <a:off x="1938741" y="2603500"/>
            <a:ext cx="7258830" cy="3416300"/>
          </a:xfrm>
          <a:prstGeom prst="rect">
            <a:avLst/>
          </a:prstGeom>
        </p:spPr>
      </p:pic>
    </p:spTree>
    <p:extLst>
      <p:ext uri="{BB962C8B-B14F-4D97-AF65-F5344CB8AC3E}">
        <p14:creationId xmlns:p14="http://schemas.microsoft.com/office/powerpoint/2010/main" val="22523041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083D728-D3C6-4CA3-BF07-BF999FA518E7}"/>
              </a:ext>
            </a:extLst>
          </p:cNvPr>
          <p:cNvSpPr>
            <a:spLocks noGrp="1"/>
          </p:cNvSpPr>
          <p:nvPr>
            <p:ph type="title"/>
          </p:nvPr>
        </p:nvSpPr>
        <p:spPr/>
        <p:txBody>
          <a:bodyPr/>
          <a:lstStyle/>
          <a:p>
            <a:r>
              <a:rPr lang="en-GB" dirty="0"/>
              <a:t>Time &amp; Space Complexity – Delete Heap</a:t>
            </a:r>
            <a:endParaRPr lang="en-IE" dirty="0"/>
          </a:p>
        </p:txBody>
      </p:sp>
      <p:pic>
        <p:nvPicPr>
          <p:cNvPr id="4" name="Espaço Reservado para Conteúdo 3">
            <a:extLst>
              <a:ext uri="{FF2B5EF4-FFF2-40B4-BE49-F238E27FC236}">
                <a16:creationId xmlns:a16="http://schemas.microsoft.com/office/drawing/2014/main" id="{03A997B3-0464-4FD7-BE73-1B77BCB5953D}"/>
              </a:ext>
            </a:extLst>
          </p:cNvPr>
          <p:cNvPicPr>
            <a:picLocks noGrp="1" noChangeAspect="1"/>
          </p:cNvPicPr>
          <p:nvPr>
            <p:ph idx="1"/>
          </p:nvPr>
        </p:nvPicPr>
        <p:blipFill>
          <a:blip r:embed="rId2"/>
          <a:stretch>
            <a:fillRect/>
          </a:stretch>
        </p:blipFill>
        <p:spPr>
          <a:xfrm>
            <a:off x="1300956" y="2754312"/>
            <a:ext cx="8534400" cy="3114675"/>
          </a:xfrm>
          <a:prstGeom prst="rect">
            <a:avLst/>
          </a:prstGeom>
        </p:spPr>
      </p:pic>
    </p:spTree>
    <p:extLst>
      <p:ext uri="{BB962C8B-B14F-4D97-AF65-F5344CB8AC3E}">
        <p14:creationId xmlns:p14="http://schemas.microsoft.com/office/powerpoint/2010/main" val="39677424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C30C61-F3CD-40D2-85C3-A349DD54399C}"/>
              </a:ext>
            </a:extLst>
          </p:cNvPr>
          <p:cNvSpPr>
            <a:spLocks noGrp="1"/>
          </p:cNvSpPr>
          <p:nvPr>
            <p:ph type="title"/>
          </p:nvPr>
        </p:nvSpPr>
        <p:spPr/>
        <p:txBody>
          <a:bodyPr/>
          <a:lstStyle/>
          <a:p>
            <a:r>
              <a:rPr lang="en-GB" dirty="0"/>
              <a:t>Why Avoid Reference Based Implementation</a:t>
            </a:r>
            <a:endParaRPr lang="en-IE" dirty="0"/>
          </a:p>
        </p:txBody>
      </p:sp>
      <p:sp>
        <p:nvSpPr>
          <p:cNvPr id="3" name="Espaço Reservado para Conteúdo 2">
            <a:extLst>
              <a:ext uri="{FF2B5EF4-FFF2-40B4-BE49-F238E27FC236}">
                <a16:creationId xmlns:a16="http://schemas.microsoft.com/office/drawing/2014/main" id="{CC3A2CC9-4E66-49BF-8AEC-A57B361B7568}"/>
              </a:ext>
            </a:extLst>
          </p:cNvPr>
          <p:cNvSpPr>
            <a:spLocks noGrp="1"/>
          </p:cNvSpPr>
          <p:nvPr>
            <p:ph idx="1"/>
          </p:nvPr>
        </p:nvSpPr>
        <p:spPr/>
        <p:txBody>
          <a:bodyPr>
            <a:normAutofit/>
          </a:bodyPr>
          <a:lstStyle/>
          <a:p>
            <a:r>
              <a:rPr lang="en-GB" dirty="0"/>
              <a:t>It's very advised implement Binary Heap using Array. Because when you need to extract/delete one node you do in O(log n) time. When you delete you have to get the last element and add at the position that you want to delete. In this case, you get the last element get the last cell in the array in O(1) time. But when you do this using LinkedList you have to traverse the LinkedList and you </a:t>
            </a:r>
            <a:r>
              <a:rPr lang="en-GB" dirty="0" err="1"/>
              <a:t>gonna</a:t>
            </a:r>
            <a:r>
              <a:rPr lang="en-GB" dirty="0"/>
              <a:t> expend O(n) time. You spend more time.</a:t>
            </a:r>
          </a:p>
          <a:p>
            <a:r>
              <a:rPr lang="en-GB" dirty="0"/>
              <a:t>For this reason, use array to implement Binary Heap.</a:t>
            </a:r>
            <a:endParaRPr lang="en-IE" dirty="0"/>
          </a:p>
        </p:txBody>
      </p:sp>
    </p:spTree>
    <p:extLst>
      <p:ext uri="{BB962C8B-B14F-4D97-AF65-F5344CB8AC3E}">
        <p14:creationId xmlns:p14="http://schemas.microsoft.com/office/powerpoint/2010/main" val="19121455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783BD3-B587-49A4-99AC-ADA53112FAA1}"/>
              </a:ext>
            </a:extLst>
          </p:cNvPr>
          <p:cNvSpPr>
            <a:spLocks noGrp="1"/>
          </p:cNvSpPr>
          <p:nvPr>
            <p:ph type="title"/>
          </p:nvPr>
        </p:nvSpPr>
        <p:spPr/>
        <p:txBody>
          <a:bodyPr/>
          <a:lstStyle/>
          <a:p>
            <a:r>
              <a:rPr lang="en-GB" dirty="0"/>
              <a:t>Time &amp; Space Complexity of Heap operation (Array Implementation)</a:t>
            </a:r>
            <a:endParaRPr lang="en-IE" dirty="0"/>
          </a:p>
        </p:txBody>
      </p:sp>
      <p:pic>
        <p:nvPicPr>
          <p:cNvPr id="4" name="Espaço Reservado para Conteúdo 3">
            <a:extLst>
              <a:ext uri="{FF2B5EF4-FFF2-40B4-BE49-F238E27FC236}">
                <a16:creationId xmlns:a16="http://schemas.microsoft.com/office/drawing/2014/main" id="{24F0CF46-FF06-46E8-94C2-6CB53CA8AC94}"/>
              </a:ext>
            </a:extLst>
          </p:cNvPr>
          <p:cNvPicPr>
            <a:picLocks noGrp="1" noChangeAspect="1"/>
          </p:cNvPicPr>
          <p:nvPr>
            <p:ph idx="1"/>
          </p:nvPr>
        </p:nvPicPr>
        <p:blipFill>
          <a:blip r:embed="rId2"/>
          <a:stretch>
            <a:fillRect/>
          </a:stretch>
        </p:blipFill>
        <p:spPr>
          <a:xfrm>
            <a:off x="1295516" y="2603500"/>
            <a:ext cx="8545280" cy="3416300"/>
          </a:xfrm>
          <a:prstGeom prst="rect">
            <a:avLst/>
          </a:prstGeom>
        </p:spPr>
      </p:pic>
    </p:spTree>
    <p:extLst>
      <p:ext uri="{BB962C8B-B14F-4D97-AF65-F5344CB8AC3E}">
        <p14:creationId xmlns:p14="http://schemas.microsoft.com/office/powerpoint/2010/main" val="18381048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2E3265-196A-4085-9944-A7EBAEA18FB9}"/>
              </a:ext>
            </a:extLst>
          </p:cNvPr>
          <p:cNvSpPr>
            <a:spLocks noGrp="1"/>
          </p:cNvSpPr>
          <p:nvPr>
            <p:ph type="title"/>
          </p:nvPr>
        </p:nvSpPr>
        <p:spPr/>
        <p:txBody>
          <a:bodyPr/>
          <a:lstStyle/>
          <a:p>
            <a:r>
              <a:rPr lang="en-GB" dirty="0"/>
              <a:t>What is Binary Heap</a:t>
            </a:r>
            <a:endParaRPr lang="en-IE" dirty="0"/>
          </a:p>
        </p:txBody>
      </p:sp>
      <p:pic>
        <p:nvPicPr>
          <p:cNvPr id="4" name="Espaço Reservado para Conteúdo 3">
            <a:extLst>
              <a:ext uri="{FF2B5EF4-FFF2-40B4-BE49-F238E27FC236}">
                <a16:creationId xmlns:a16="http://schemas.microsoft.com/office/drawing/2014/main" id="{B4E404B9-005C-4582-9900-4A37D4EC40DC}"/>
              </a:ext>
            </a:extLst>
          </p:cNvPr>
          <p:cNvPicPr>
            <a:picLocks noGrp="1" noChangeAspect="1"/>
          </p:cNvPicPr>
          <p:nvPr>
            <p:ph idx="1"/>
          </p:nvPr>
        </p:nvPicPr>
        <p:blipFill>
          <a:blip r:embed="rId2"/>
          <a:stretch>
            <a:fillRect/>
          </a:stretch>
        </p:blipFill>
        <p:spPr>
          <a:xfrm>
            <a:off x="2784391" y="2603500"/>
            <a:ext cx="5567530" cy="3416300"/>
          </a:xfrm>
          <a:prstGeom prst="rect">
            <a:avLst/>
          </a:prstGeom>
        </p:spPr>
      </p:pic>
    </p:spTree>
    <p:extLst>
      <p:ext uri="{BB962C8B-B14F-4D97-AF65-F5344CB8AC3E}">
        <p14:creationId xmlns:p14="http://schemas.microsoft.com/office/powerpoint/2010/main" val="4089500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64970C-6761-4513-A3A5-76D0593C9BEE}"/>
              </a:ext>
            </a:extLst>
          </p:cNvPr>
          <p:cNvSpPr>
            <a:spLocks noGrp="1"/>
          </p:cNvSpPr>
          <p:nvPr>
            <p:ph type="ctrTitle"/>
          </p:nvPr>
        </p:nvSpPr>
        <p:spPr/>
        <p:txBody>
          <a:bodyPr/>
          <a:lstStyle/>
          <a:p>
            <a:r>
              <a:rPr lang="en-GB" dirty="0"/>
              <a:t>Data Structure Algorithm</a:t>
            </a:r>
            <a:endParaRPr lang="en-IE" dirty="0"/>
          </a:p>
        </p:txBody>
      </p:sp>
      <p:sp>
        <p:nvSpPr>
          <p:cNvPr id="3" name="Subtítulo 2">
            <a:extLst>
              <a:ext uri="{FF2B5EF4-FFF2-40B4-BE49-F238E27FC236}">
                <a16:creationId xmlns:a16="http://schemas.microsoft.com/office/drawing/2014/main" id="{56801044-0069-46E8-9D6E-6F53AB7FE168}"/>
              </a:ext>
            </a:extLst>
          </p:cNvPr>
          <p:cNvSpPr>
            <a:spLocks noGrp="1"/>
          </p:cNvSpPr>
          <p:nvPr>
            <p:ph type="subTitle" idx="1"/>
          </p:nvPr>
        </p:nvSpPr>
        <p:spPr/>
        <p:txBody>
          <a:bodyPr/>
          <a:lstStyle/>
          <a:p>
            <a:r>
              <a:rPr lang="en-GB" dirty="0"/>
              <a:t>Section 12 – </a:t>
            </a:r>
            <a:r>
              <a:rPr lang="en-GB"/>
              <a:t>Trie</a:t>
            </a:r>
            <a:endParaRPr lang="en-IE" dirty="0"/>
          </a:p>
        </p:txBody>
      </p:sp>
    </p:spTree>
    <p:extLst>
      <p:ext uri="{BB962C8B-B14F-4D97-AF65-F5344CB8AC3E}">
        <p14:creationId xmlns:p14="http://schemas.microsoft.com/office/powerpoint/2010/main" val="3031681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5B640B-2C58-4775-ADBA-8766F4426FED}"/>
              </a:ext>
            </a:extLst>
          </p:cNvPr>
          <p:cNvSpPr>
            <a:spLocks noGrp="1"/>
          </p:cNvSpPr>
          <p:nvPr>
            <p:ph type="title"/>
          </p:nvPr>
        </p:nvSpPr>
        <p:spPr/>
        <p:txBody>
          <a:bodyPr/>
          <a:lstStyle/>
          <a:p>
            <a:r>
              <a:rPr lang="en-IE" dirty="0"/>
              <a:t>What &amp; Why of </a:t>
            </a:r>
            <a:r>
              <a:rPr lang="en-IE" dirty="0" err="1"/>
              <a:t>Trie</a:t>
            </a:r>
            <a:r>
              <a:rPr lang="en-IE" dirty="0"/>
              <a:t>?</a:t>
            </a:r>
          </a:p>
        </p:txBody>
      </p:sp>
      <p:sp>
        <p:nvSpPr>
          <p:cNvPr id="3" name="Espaço Reservado para Conteúdo 2">
            <a:extLst>
              <a:ext uri="{FF2B5EF4-FFF2-40B4-BE49-F238E27FC236}">
                <a16:creationId xmlns:a16="http://schemas.microsoft.com/office/drawing/2014/main" id="{337AB856-3F8F-4B4B-9017-8A4BD2D9548A}"/>
              </a:ext>
            </a:extLst>
          </p:cNvPr>
          <p:cNvSpPr>
            <a:spLocks noGrp="1"/>
          </p:cNvSpPr>
          <p:nvPr>
            <p:ph sz="half" idx="1"/>
          </p:nvPr>
        </p:nvSpPr>
        <p:spPr/>
        <p:txBody>
          <a:bodyPr>
            <a:normAutofit/>
          </a:bodyPr>
          <a:lstStyle/>
          <a:p>
            <a:r>
              <a:rPr lang="en-GB" dirty="0"/>
              <a:t>What is </a:t>
            </a:r>
            <a:r>
              <a:rPr lang="en-GB" dirty="0" err="1"/>
              <a:t>Trie</a:t>
            </a:r>
            <a:r>
              <a:rPr lang="en-GB" dirty="0"/>
              <a:t>?</a:t>
            </a:r>
          </a:p>
          <a:p>
            <a:r>
              <a:rPr lang="en-GB" dirty="0"/>
              <a:t>Is it search tree, which is typically used to store/search strings in space/search strings in space/time efficient way.</a:t>
            </a:r>
          </a:p>
          <a:p>
            <a:r>
              <a:rPr lang="en-GB" dirty="0"/>
              <a:t>In it, any node can store non repetitive multiple character/s.</a:t>
            </a:r>
          </a:p>
          <a:p>
            <a:r>
              <a:rPr lang="en-GB" dirty="0"/>
              <a:t>Also, every node stores 'links' of next character of string.</a:t>
            </a:r>
          </a:p>
          <a:p>
            <a:r>
              <a:rPr lang="en-GB" dirty="0"/>
              <a:t>Also, every node </a:t>
            </a:r>
            <a:r>
              <a:rPr lang="en-GB" dirty="0" err="1"/>
              <a:t>keepsa</a:t>
            </a:r>
            <a:r>
              <a:rPr lang="en-GB" dirty="0"/>
              <a:t> track of 'end' of String</a:t>
            </a:r>
            <a:endParaRPr lang="en-IE" dirty="0"/>
          </a:p>
        </p:txBody>
      </p:sp>
      <p:pic>
        <p:nvPicPr>
          <p:cNvPr id="5" name="Espaço Reservado para Conteúdo 4">
            <a:extLst>
              <a:ext uri="{FF2B5EF4-FFF2-40B4-BE49-F238E27FC236}">
                <a16:creationId xmlns:a16="http://schemas.microsoft.com/office/drawing/2014/main" id="{64DBFD3C-4F57-4171-B5A5-D6B387C72722}"/>
              </a:ext>
            </a:extLst>
          </p:cNvPr>
          <p:cNvPicPr>
            <a:picLocks noGrp="1" noChangeAspect="1"/>
          </p:cNvPicPr>
          <p:nvPr>
            <p:ph sz="half" idx="2"/>
          </p:nvPr>
        </p:nvPicPr>
        <p:blipFill>
          <a:blip r:embed="rId2"/>
          <a:stretch>
            <a:fillRect/>
          </a:stretch>
        </p:blipFill>
        <p:spPr>
          <a:xfrm>
            <a:off x="6253879" y="2603500"/>
            <a:ext cx="4734080" cy="3416300"/>
          </a:xfrm>
          <a:prstGeom prst="rect">
            <a:avLst/>
          </a:prstGeom>
        </p:spPr>
      </p:pic>
    </p:spTree>
    <p:extLst>
      <p:ext uri="{BB962C8B-B14F-4D97-AF65-F5344CB8AC3E}">
        <p14:creationId xmlns:p14="http://schemas.microsoft.com/office/powerpoint/2010/main" val="6407226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D50046-0E8C-4506-97E6-D44B3183EEEC}"/>
              </a:ext>
            </a:extLst>
          </p:cNvPr>
          <p:cNvSpPr>
            <a:spLocks noGrp="1"/>
          </p:cNvSpPr>
          <p:nvPr>
            <p:ph type="title"/>
          </p:nvPr>
        </p:nvSpPr>
        <p:spPr/>
        <p:txBody>
          <a:bodyPr/>
          <a:lstStyle/>
          <a:p>
            <a:r>
              <a:rPr lang="en-GB" dirty="0"/>
              <a:t>Algorithm – Inserting a String in </a:t>
            </a:r>
            <a:r>
              <a:rPr lang="en-GB" dirty="0" err="1"/>
              <a:t>Trie</a:t>
            </a:r>
            <a:r>
              <a:rPr lang="en-GB" dirty="0"/>
              <a:t>	</a:t>
            </a:r>
            <a:endParaRPr lang="en-IE" dirty="0"/>
          </a:p>
        </p:txBody>
      </p:sp>
      <p:pic>
        <p:nvPicPr>
          <p:cNvPr id="6" name="Espaço Reservado para Conteúdo 5">
            <a:extLst>
              <a:ext uri="{FF2B5EF4-FFF2-40B4-BE49-F238E27FC236}">
                <a16:creationId xmlns:a16="http://schemas.microsoft.com/office/drawing/2014/main" id="{42380115-2096-42F2-ABAA-91EC5BF503D3}"/>
              </a:ext>
            </a:extLst>
          </p:cNvPr>
          <p:cNvPicPr>
            <a:picLocks noGrp="1" noChangeAspect="1"/>
          </p:cNvPicPr>
          <p:nvPr>
            <p:ph idx="1"/>
          </p:nvPr>
        </p:nvPicPr>
        <p:blipFill>
          <a:blip r:embed="rId2"/>
          <a:stretch>
            <a:fillRect/>
          </a:stretch>
        </p:blipFill>
        <p:spPr>
          <a:xfrm>
            <a:off x="3038140" y="2603500"/>
            <a:ext cx="5060033" cy="3416300"/>
          </a:xfrm>
          <a:prstGeom prst="rect">
            <a:avLst/>
          </a:prstGeom>
        </p:spPr>
      </p:pic>
    </p:spTree>
    <p:extLst>
      <p:ext uri="{BB962C8B-B14F-4D97-AF65-F5344CB8AC3E}">
        <p14:creationId xmlns:p14="http://schemas.microsoft.com/office/powerpoint/2010/main" val="15267560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D50046-0E8C-4506-97E6-D44B3183EEEC}"/>
              </a:ext>
            </a:extLst>
          </p:cNvPr>
          <p:cNvSpPr>
            <a:spLocks noGrp="1"/>
          </p:cNvSpPr>
          <p:nvPr>
            <p:ph type="title"/>
          </p:nvPr>
        </p:nvSpPr>
        <p:spPr/>
        <p:txBody>
          <a:bodyPr/>
          <a:lstStyle/>
          <a:p>
            <a:r>
              <a:rPr lang="en-GB" dirty="0"/>
              <a:t>Algorithm – Searching a String in </a:t>
            </a:r>
            <a:r>
              <a:rPr lang="en-GB" dirty="0" err="1"/>
              <a:t>Trie</a:t>
            </a:r>
            <a:r>
              <a:rPr lang="en-GB" dirty="0"/>
              <a:t>	</a:t>
            </a:r>
            <a:endParaRPr lang="en-IE" dirty="0"/>
          </a:p>
        </p:txBody>
      </p:sp>
      <p:pic>
        <p:nvPicPr>
          <p:cNvPr id="5" name="Espaço Reservado para Conteúdo 4">
            <a:extLst>
              <a:ext uri="{FF2B5EF4-FFF2-40B4-BE49-F238E27FC236}">
                <a16:creationId xmlns:a16="http://schemas.microsoft.com/office/drawing/2014/main" id="{3B405123-A5BC-44D3-9E0E-275876740D47}"/>
              </a:ext>
            </a:extLst>
          </p:cNvPr>
          <p:cNvPicPr>
            <a:picLocks noGrp="1" noChangeAspect="1"/>
          </p:cNvPicPr>
          <p:nvPr>
            <p:ph idx="1"/>
          </p:nvPr>
        </p:nvPicPr>
        <p:blipFill>
          <a:blip r:embed="rId2"/>
          <a:stretch>
            <a:fillRect/>
          </a:stretch>
        </p:blipFill>
        <p:spPr>
          <a:xfrm>
            <a:off x="2603519" y="2603500"/>
            <a:ext cx="5929274" cy="3416300"/>
          </a:xfrm>
          <a:prstGeom prst="rect">
            <a:avLst/>
          </a:prstGeom>
        </p:spPr>
      </p:pic>
    </p:spTree>
    <p:extLst>
      <p:ext uri="{BB962C8B-B14F-4D97-AF65-F5344CB8AC3E}">
        <p14:creationId xmlns:p14="http://schemas.microsoft.com/office/powerpoint/2010/main" val="2555714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D50046-0E8C-4506-97E6-D44B3183EEEC}"/>
              </a:ext>
            </a:extLst>
          </p:cNvPr>
          <p:cNvSpPr>
            <a:spLocks noGrp="1"/>
          </p:cNvSpPr>
          <p:nvPr>
            <p:ph type="title"/>
          </p:nvPr>
        </p:nvSpPr>
        <p:spPr/>
        <p:txBody>
          <a:bodyPr/>
          <a:lstStyle/>
          <a:p>
            <a:r>
              <a:rPr lang="en-GB" dirty="0"/>
              <a:t>Algorithm – Deleting a String in </a:t>
            </a:r>
            <a:r>
              <a:rPr lang="en-GB" dirty="0" err="1"/>
              <a:t>Trie</a:t>
            </a:r>
            <a:r>
              <a:rPr lang="en-GB" dirty="0"/>
              <a:t>	</a:t>
            </a:r>
            <a:endParaRPr lang="en-IE" dirty="0"/>
          </a:p>
        </p:txBody>
      </p:sp>
      <p:pic>
        <p:nvPicPr>
          <p:cNvPr id="6" name="Espaço Reservado para Conteúdo 5">
            <a:extLst>
              <a:ext uri="{FF2B5EF4-FFF2-40B4-BE49-F238E27FC236}">
                <a16:creationId xmlns:a16="http://schemas.microsoft.com/office/drawing/2014/main" id="{B9FFB3C2-7697-450E-8984-9763E364B0C1}"/>
              </a:ext>
            </a:extLst>
          </p:cNvPr>
          <p:cNvPicPr>
            <a:picLocks noGrp="1" noChangeAspect="1"/>
          </p:cNvPicPr>
          <p:nvPr>
            <p:ph idx="1"/>
          </p:nvPr>
        </p:nvPicPr>
        <p:blipFill>
          <a:blip r:embed="rId2"/>
          <a:stretch>
            <a:fillRect/>
          </a:stretch>
        </p:blipFill>
        <p:spPr>
          <a:xfrm>
            <a:off x="2679787" y="2603500"/>
            <a:ext cx="5776738" cy="3416300"/>
          </a:xfrm>
          <a:prstGeom prst="rect">
            <a:avLst/>
          </a:prstGeom>
        </p:spPr>
      </p:pic>
    </p:spTree>
    <p:extLst>
      <p:ext uri="{BB962C8B-B14F-4D97-AF65-F5344CB8AC3E}">
        <p14:creationId xmlns:p14="http://schemas.microsoft.com/office/powerpoint/2010/main" val="637170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CD50046-0E8C-4506-97E6-D44B3183EEEC}"/>
              </a:ext>
            </a:extLst>
          </p:cNvPr>
          <p:cNvSpPr>
            <a:spLocks noGrp="1"/>
          </p:cNvSpPr>
          <p:nvPr>
            <p:ph type="title"/>
          </p:nvPr>
        </p:nvSpPr>
        <p:spPr/>
        <p:txBody>
          <a:bodyPr/>
          <a:lstStyle/>
          <a:p>
            <a:r>
              <a:rPr lang="en-GB" dirty="0" err="1"/>
              <a:t>Trie</a:t>
            </a:r>
            <a:r>
              <a:rPr lang="en-GB" dirty="0"/>
              <a:t> – Practical Use</a:t>
            </a:r>
            <a:endParaRPr lang="en-IE" dirty="0"/>
          </a:p>
        </p:txBody>
      </p:sp>
      <p:pic>
        <p:nvPicPr>
          <p:cNvPr id="5" name="Espaço Reservado para Conteúdo 4">
            <a:extLst>
              <a:ext uri="{FF2B5EF4-FFF2-40B4-BE49-F238E27FC236}">
                <a16:creationId xmlns:a16="http://schemas.microsoft.com/office/drawing/2014/main" id="{BB0A7387-2E20-46F6-A930-D6C6D3A03782}"/>
              </a:ext>
            </a:extLst>
          </p:cNvPr>
          <p:cNvPicPr>
            <a:picLocks noGrp="1" noChangeAspect="1"/>
          </p:cNvPicPr>
          <p:nvPr>
            <p:ph idx="1"/>
          </p:nvPr>
        </p:nvPicPr>
        <p:blipFill>
          <a:blip r:embed="rId2"/>
          <a:stretch>
            <a:fillRect/>
          </a:stretch>
        </p:blipFill>
        <p:spPr>
          <a:xfrm>
            <a:off x="2010472" y="2603500"/>
            <a:ext cx="7115368" cy="3416300"/>
          </a:xfrm>
          <a:prstGeom prst="rect">
            <a:avLst/>
          </a:prstGeom>
        </p:spPr>
      </p:pic>
    </p:spTree>
    <p:extLst>
      <p:ext uri="{BB962C8B-B14F-4D97-AF65-F5344CB8AC3E}">
        <p14:creationId xmlns:p14="http://schemas.microsoft.com/office/powerpoint/2010/main" val="7461319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CED79CE-10B9-4C0B-9D4B-F0DF53791C1A}"/>
              </a:ext>
            </a:extLst>
          </p:cNvPr>
          <p:cNvSpPr>
            <a:spLocks noGrp="1"/>
          </p:cNvSpPr>
          <p:nvPr>
            <p:ph type="title"/>
          </p:nvPr>
        </p:nvSpPr>
        <p:spPr/>
        <p:txBody>
          <a:bodyPr/>
          <a:lstStyle/>
          <a:p>
            <a:r>
              <a:rPr lang="en-GB" dirty="0"/>
              <a:t>Why should we learn Binary Heap?</a:t>
            </a:r>
            <a:endParaRPr lang="en-IE" dirty="0"/>
          </a:p>
        </p:txBody>
      </p:sp>
      <p:pic>
        <p:nvPicPr>
          <p:cNvPr id="4" name="Espaço Reservado para Conteúdo 3">
            <a:extLst>
              <a:ext uri="{FF2B5EF4-FFF2-40B4-BE49-F238E27FC236}">
                <a16:creationId xmlns:a16="http://schemas.microsoft.com/office/drawing/2014/main" id="{E2DABBFE-5D1A-4E68-A13A-131774D8F19E}"/>
              </a:ext>
            </a:extLst>
          </p:cNvPr>
          <p:cNvPicPr>
            <a:picLocks noGrp="1" noChangeAspect="1"/>
          </p:cNvPicPr>
          <p:nvPr>
            <p:ph idx="1"/>
          </p:nvPr>
        </p:nvPicPr>
        <p:blipFill>
          <a:blip r:embed="rId2"/>
          <a:stretch>
            <a:fillRect/>
          </a:stretch>
        </p:blipFill>
        <p:spPr>
          <a:xfrm>
            <a:off x="2569677" y="2603500"/>
            <a:ext cx="5996958" cy="3416300"/>
          </a:xfrm>
          <a:prstGeom prst="rect">
            <a:avLst/>
          </a:prstGeom>
        </p:spPr>
      </p:pic>
    </p:spTree>
    <p:extLst>
      <p:ext uri="{BB962C8B-B14F-4D97-AF65-F5344CB8AC3E}">
        <p14:creationId xmlns:p14="http://schemas.microsoft.com/office/powerpoint/2010/main" val="4221967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9C95DF-F016-4184-86AA-2B1CA2DEE827}"/>
              </a:ext>
            </a:extLst>
          </p:cNvPr>
          <p:cNvSpPr>
            <a:spLocks noGrp="1"/>
          </p:cNvSpPr>
          <p:nvPr>
            <p:ph type="title"/>
          </p:nvPr>
        </p:nvSpPr>
        <p:spPr/>
        <p:txBody>
          <a:bodyPr/>
          <a:lstStyle/>
          <a:p>
            <a:r>
              <a:rPr lang="en-GB" dirty="0"/>
              <a:t>Types of Binary Heap</a:t>
            </a:r>
            <a:endParaRPr lang="en-IE" dirty="0"/>
          </a:p>
        </p:txBody>
      </p:sp>
      <p:pic>
        <p:nvPicPr>
          <p:cNvPr id="4" name="Espaço Reservado para Conteúdo 3">
            <a:extLst>
              <a:ext uri="{FF2B5EF4-FFF2-40B4-BE49-F238E27FC236}">
                <a16:creationId xmlns:a16="http://schemas.microsoft.com/office/drawing/2014/main" id="{C24674FF-5880-4131-9F2E-3F0424319A8B}"/>
              </a:ext>
            </a:extLst>
          </p:cNvPr>
          <p:cNvPicPr>
            <a:picLocks noGrp="1" noChangeAspect="1"/>
          </p:cNvPicPr>
          <p:nvPr>
            <p:ph idx="1"/>
          </p:nvPr>
        </p:nvPicPr>
        <p:blipFill>
          <a:blip r:embed="rId2"/>
          <a:stretch>
            <a:fillRect/>
          </a:stretch>
        </p:blipFill>
        <p:spPr>
          <a:xfrm>
            <a:off x="1815885" y="2603500"/>
            <a:ext cx="7504543" cy="3416300"/>
          </a:xfrm>
          <a:prstGeom prst="rect">
            <a:avLst/>
          </a:prstGeom>
        </p:spPr>
      </p:pic>
    </p:spTree>
    <p:extLst>
      <p:ext uri="{BB962C8B-B14F-4D97-AF65-F5344CB8AC3E}">
        <p14:creationId xmlns:p14="http://schemas.microsoft.com/office/powerpoint/2010/main" val="2751538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8C8B16-3E1B-4B9C-87D7-7F1781206CDF}"/>
              </a:ext>
            </a:extLst>
          </p:cNvPr>
          <p:cNvSpPr>
            <a:spLocks noGrp="1"/>
          </p:cNvSpPr>
          <p:nvPr>
            <p:ph type="title"/>
          </p:nvPr>
        </p:nvSpPr>
        <p:spPr/>
        <p:txBody>
          <a:bodyPr/>
          <a:lstStyle/>
          <a:p>
            <a:r>
              <a:rPr lang="en-GB" dirty="0"/>
              <a:t>Common operations</a:t>
            </a:r>
            <a:endParaRPr lang="en-IE" dirty="0"/>
          </a:p>
        </p:txBody>
      </p:sp>
      <p:pic>
        <p:nvPicPr>
          <p:cNvPr id="4" name="Espaço Reservado para Conteúdo 3">
            <a:extLst>
              <a:ext uri="{FF2B5EF4-FFF2-40B4-BE49-F238E27FC236}">
                <a16:creationId xmlns:a16="http://schemas.microsoft.com/office/drawing/2014/main" id="{A97EC2C1-158D-43A5-BDA5-DDCF2A0E07FF}"/>
              </a:ext>
            </a:extLst>
          </p:cNvPr>
          <p:cNvPicPr>
            <a:picLocks noGrp="1" noChangeAspect="1"/>
          </p:cNvPicPr>
          <p:nvPr>
            <p:ph idx="1"/>
          </p:nvPr>
        </p:nvPicPr>
        <p:blipFill>
          <a:blip r:embed="rId2"/>
          <a:stretch>
            <a:fillRect/>
          </a:stretch>
        </p:blipFill>
        <p:spPr>
          <a:xfrm>
            <a:off x="1155700" y="2928019"/>
            <a:ext cx="8824913" cy="2767262"/>
          </a:xfrm>
          <a:prstGeom prst="rect">
            <a:avLst/>
          </a:prstGeom>
        </p:spPr>
      </p:pic>
    </p:spTree>
    <p:extLst>
      <p:ext uri="{BB962C8B-B14F-4D97-AF65-F5344CB8AC3E}">
        <p14:creationId xmlns:p14="http://schemas.microsoft.com/office/powerpoint/2010/main" val="37467373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62DA1A-7A2B-401E-A6F7-0D94F9A83B47}"/>
              </a:ext>
            </a:extLst>
          </p:cNvPr>
          <p:cNvSpPr>
            <a:spLocks noGrp="1"/>
          </p:cNvSpPr>
          <p:nvPr>
            <p:ph type="title"/>
          </p:nvPr>
        </p:nvSpPr>
        <p:spPr/>
        <p:txBody>
          <a:bodyPr/>
          <a:lstStyle/>
          <a:p>
            <a:r>
              <a:rPr lang="en-IE" dirty="0"/>
              <a:t>Implementation Options</a:t>
            </a:r>
          </a:p>
        </p:txBody>
      </p:sp>
      <p:sp>
        <p:nvSpPr>
          <p:cNvPr id="3" name="Espaço Reservado para Conteúdo 2">
            <a:extLst>
              <a:ext uri="{FF2B5EF4-FFF2-40B4-BE49-F238E27FC236}">
                <a16:creationId xmlns:a16="http://schemas.microsoft.com/office/drawing/2014/main" id="{B9307326-2FFB-4C5C-9E7F-6FDCBDF59FB7}"/>
              </a:ext>
            </a:extLst>
          </p:cNvPr>
          <p:cNvSpPr>
            <a:spLocks noGrp="1"/>
          </p:cNvSpPr>
          <p:nvPr>
            <p:ph idx="1"/>
          </p:nvPr>
        </p:nvSpPr>
        <p:spPr/>
        <p:txBody>
          <a:bodyPr/>
          <a:lstStyle/>
          <a:p>
            <a:r>
              <a:rPr lang="en-GB" dirty="0"/>
              <a:t>Array based Implementation</a:t>
            </a:r>
          </a:p>
          <a:p>
            <a:r>
              <a:rPr lang="en-GB" dirty="0"/>
              <a:t>Reference/Pointer based Implementation</a:t>
            </a:r>
          </a:p>
          <a:p>
            <a:endParaRPr lang="en-GB" dirty="0"/>
          </a:p>
          <a:p>
            <a:r>
              <a:rPr lang="en-GB" dirty="0"/>
              <a:t>Binary Heap use the same way to implement using array. Remember Binary Heap is one Binary Tree but it has some properties. Next slide recap this concept.</a:t>
            </a:r>
            <a:endParaRPr lang="en-IE" dirty="0"/>
          </a:p>
        </p:txBody>
      </p:sp>
    </p:spTree>
    <p:extLst>
      <p:ext uri="{BB962C8B-B14F-4D97-AF65-F5344CB8AC3E}">
        <p14:creationId xmlns:p14="http://schemas.microsoft.com/office/powerpoint/2010/main" val="25530149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62DA1A-7A2B-401E-A6F7-0D94F9A83B47}"/>
              </a:ext>
            </a:extLst>
          </p:cNvPr>
          <p:cNvSpPr>
            <a:spLocks noGrp="1"/>
          </p:cNvSpPr>
          <p:nvPr>
            <p:ph type="title"/>
          </p:nvPr>
        </p:nvSpPr>
        <p:spPr/>
        <p:txBody>
          <a:bodyPr/>
          <a:lstStyle/>
          <a:p>
            <a:r>
              <a:rPr lang="en-IE" dirty="0"/>
              <a:t>Implementation Options</a:t>
            </a:r>
          </a:p>
        </p:txBody>
      </p:sp>
      <p:pic>
        <p:nvPicPr>
          <p:cNvPr id="8" name="Espaço Reservado para Conteúdo 7">
            <a:extLst>
              <a:ext uri="{FF2B5EF4-FFF2-40B4-BE49-F238E27FC236}">
                <a16:creationId xmlns:a16="http://schemas.microsoft.com/office/drawing/2014/main" id="{82CFD0D5-52AB-4A12-951B-C2EB5111D12F}"/>
              </a:ext>
            </a:extLst>
          </p:cNvPr>
          <p:cNvPicPr>
            <a:picLocks noGrp="1" noChangeAspect="1"/>
          </p:cNvPicPr>
          <p:nvPr>
            <p:ph idx="1"/>
          </p:nvPr>
        </p:nvPicPr>
        <p:blipFill>
          <a:blip r:embed="rId2"/>
          <a:stretch>
            <a:fillRect/>
          </a:stretch>
        </p:blipFill>
        <p:spPr>
          <a:xfrm>
            <a:off x="2682230" y="2603500"/>
            <a:ext cx="5771853" cy="3416300"/>
          </a:xfrm>
          <a:prstGeom prst="rect">
            <a:avLst/>
          </a:prstGeom>
        </p:spPr>
      </p:pic>
    </p:spTree>
    <p:extLst>
      <p:ext uri="{BB962C8B-B14F-4D97-AF65-F5344CB8AC3E}">
        <p14:creationId xmlns:p14="http://schemas.microsoft.com/office/powerpoint/2010/main" val="1098241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150B41-DA06-450D-BC33-D2B8ECBCCCCE}"/>
              </a:ext>
            </a:extLst>
          </p:cNvPr>
          <p:cNvSpPr>
            <a:spLocks noGrp="1"/>
          </p:cNvSpPr>
          <p:nvPr>
            <p:ph type="title"/>
          </p:nvPr>
        </p:nvSpPr>
        <p:spPr/>
        <p:txBody>
          <a:bodyPr/>
          <a:lstStyle/>
          <a:p>
            <a:r>
              <a:rPr lang="en-GB" dirty="0"/>
              <a:t>Creation of Heap - Array Implementation</a:t>
            </a:r>
            <a:endParaRPr lang="en-IE" dirty="0"/>
          </a:p>
        </p:txBody>
      </p:sp>
      <p:sp>
        <p:nvSpPr>
          <p:cNvPr id="3" name="Espaço Reservado para Conteúdo 2">
            <a:extLst>
              <a:ext uri="{FF2B5EF4-FFF2-40B4-BE49-F238E27FC236}">
                <a16:creationId xmlns:a16="http://schemas.microsoft.com/office/drawing/2014/main" id="{4DB321E0-FFE8-43DA-A691-C61F95EB32E1}"/>
              </a:ext>
            </a:extLst>
          </p:cNvPr>
          <p:cNvSpPr>
            <a:spLocks noGrp="1"/>
          </p:cNvSpPr>
          <p:nvPr>
            <p:ph idx="1"/>
          </p:nvPr>
        </p:nvSpPr>
        <p:spPr/>
        <p:txBody>
          <a:bodyPr>
            <a:normAutofit fontScale="70000" lnSpcReduction="20000"/>
          </a:bodyPr>
          <a:lstStyle/>
          <a:p>
            <a:r>
              <a:rPr lang="en-GB" dirty="0" err="1"/>
              <a:t>createHeap</a:t>
            </a:r>
            <a:r>
              <a:rPr lang="en-GB" dirty="0"/>
              <a:t>(size)</a:t>
            </a:r>
          </a:p>
          <a:p>
            <a:r>
              <a:rPr lang="en-GB" dirty="0"/>
              <a:t>  create a blank array of 'size + 1'</a:t>
            </a:r>
          </a:p>
          <a:p>
            <a:r>
              <a:rPr lang="en-GB" dirty="0"/>
              <a:t>  initialize </a:t>
            </a:r>
            <a:r>
              <a:rPr lang="en-GB" dirty="0" err="1"/>
              <a:t>sizeOfHeap</a:t>
            </a:r>
            <a:r>
              <a:rPr lang="en-GB" dirty="0"/>
              <a:t> with 0</a:t>
            </a:r>
          </a:p>
          <a:p>
            <a:r>
              <a:rPr lang="en-GB" dirty="0"/>
              <a:t>-------------------------------------------------------------------------------</a:t>
            </a:r>
          </a:p>
          <a:p>
            <a:r>
              <a:rPr lang="en-GB" dirty="0"/>
              <a:t>Time &amp; Space Complexity - Creation of Heap:</a:t>
            </a:r>
          </a:p>
          <a:p>
            <a:endParaRPr lang="en-GB" dirty="0"/>
          </a:p>
          <a:p>
            <a:r>
              <a:rPr lang="en-GB" dirty="0" err="1"/>
              <a:t>createHeap</a:t>
            </a:r>
            <a:r>
              <a:rPr lang="en-GB" dirty="0"/>
              <a:t>(size)</a:t>
            </a:r>
          </a:p>
          <a:p>
            <a:r>
              <a:rPr lang="en-GB" dirty="0"/>
              <a:t>  create a blank array of 'size + 1' -------------------------------- O(1)</a:t>
            </a:r>
          </a:p>
          <a:p>
            <a:r>
              <a:rPr lang="en-GB" dirty="0"/>
              <a:t>  initialize </a:t>
            </a:r>
            <a:r>
              <a:rPr lang="en-GB" dirty="0" err="1"/>
              <a:t>sizeOfHeap</a:t>
            </a:r>
            <a:r>
              <a:rPr lang="en-GB" dirty="0"/>
              <a:t> with 0 -------------------------------------- O(1)</a:t>
            </a:r>
          </a:p>
          <a:p>
            <a:endParaRPr lang="en-GB" dirty="0"/>
          </a:p>
          <a:p>
            <a:r>
              <a:rPr lang="en-GB" dirty="0"/>
              <a:t>Time Complexity - O(1)</a:t>
            </a:r>
          </a:p>
          <a:p>
            <a:r>
              <a:rPr lang="en-GB" dirty="0"/>
              <a:t>Space Complexity - O(n)</a:t>
            </a:r>
            <a:endParaRPr lang="en-IE" dirty="0"/>
          </a:p>
        </p:txBody>
      </p:sp>
    </p:spTree>
    <p:extLst>
      <p:ext uri="{BB962C8B-B14F-4D97-AF65-F5344CB8AC3E}">
        <p14:creationId xmlns:p14="http://schemas.microsoft.com/office/powerpoint/2010/main" val="3706270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4F1F6-0DF4-4F0B-B3C7-E1B1679AEACE}"/>
              </a:ext>
            </a:extLst>
          </p:cNvPr>
          <p:cNvSpPr>
            <a:spLocks noGrp="1"/>
          </p:cNvSpPr>
          <p:nvPr>
            <p:ph type="title"/>
          </p:nvPr>
        </p:nvSpPr>
        <p:spPr/>
        <p:txBody>
          <a:bodyPr/>
          <a:lstStyle/>
          <a:p>
            <a:r>
              <a:rPr lang="en-IE" dirty="0"/>
              <a:t>Peek of Heap</a:t>
            </a:r>
          </a:p>
        </p:txBody>
      </p:sp>
      <p:pic>
        <p:nvPicPr>
          <p:cNvPr id="4" name="Espaço Reservado para Conteúdo 3">
            <a:extLst>
              <a:ext uri="{FF2B5EF4-FFF2-40B4-BE49-F238E27FC236}">
                <a16:creationId xmlns:a16="http://schemas.microsoft.com/office/drawing/2014/main" id="{FDEC803B-4D67-47CB-A164-1E43510A64CA}"/>
              </a:ext>
            </a:extLst>
          </p:cNvPr>
          <p:cNvPicPr>
            <a:picLocks noGrp="1" noChangeAspect="1"/>
          </p:cNvPicPr>
          <p:nvPr>
            <p:ph idx="1"/>
          </p:nvPr>
        </p:nvPicPr>
        <p:blipFill>
          <a:blip r:embed="rId2"/>
          <a:stretch>
            <a:fillRect/>
          </a:stretch>
        </p:blipFill>
        <p:spPr>
          <a:xfrm>
            <a:off x="2301354" y="2603500"/>
            <a:ext cx="6533604" cy="3416300"/>
          </a:xfrm>
          <a:prstGeom prst="rect">
            <a:avLst/>
          </a:prstGeom>
        </p:spPr>
      </p:pic>
    </p:spTree>
    <p:extLst>
      <p:ext uri="{BB962C8B-B14F-4D97-AF65-F5344CB8AC3E}">
        <p14:creationId xmlns:p14="http://schemas.microsoft.com/office/powerpoint/2010/main" val="32483666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Íon - Sala da Diretoria">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{FC6E0783-4685-4F8B-8602-1ACF7CB74C45}tf02900722</Template>
  <TotalTime>69</TotalTime>
  <Words>508</Words>
  <Application>Microsoft Office PowerPoint</Application>
  <PresentationFormat>Widescreen</PresentationFormat>
  <Paragraphs>64</Paragraphs>
  <Slides>25</Slides>
  <Notes>0</Notes>
  <HiddenSlides>0</HiddenSlides>
  <MMClips>0</MMClips>
  <ScaleCrop>false</ScaleCrop>
  <HeadingPairs>
    <vt:vector size="6" baseType="variant">
      <vt:variant>
        <vt:lpstr>Fontes usadas</vt:lpstr>
      </vt:variant>
      <vt:variant>
        <vt:i4>3</vt:i4>
      </vt:variant>
      <vt:variant>
        <vt:lpstr>Tema</vt:lpstr>
      </vt:variant>
      <vt:variant>
        <vt:i4>1</vt:i4>
      </vt:variant>
      <vt:variant>
        <vt:lpstr>Títulos de slides</vt:lpstr>
      </vt:variant>
      <vt:variant>
        <vt:i4>25</vt:i4>
      </vt:variant>
    </vt:vector>
  </HeadingPairs>
  <TitlesOfParts>
    <vt:vector size="29" baseType="lpstr">
      <vt:lpstr>Arial</vt:lpstr>
      <vt:lpstr>Century Gothic</vt:lpstr>
      <vt:lpstr>Wingdings 3</vt:lpstr>
      <vt:lpstr>Íon - Sala da Diretoria</vt:lpstr>
      <vt:lpstr>Data Structure Algorithm</vt:lpstr>
      <vt:lpstr>What is Binary Heap</vt:lpstr>
      <vt:lpstr>Why should we learn Binary Heap?</vt:lpstr>
      <vt:lpstr>Types of Binary Heap</vt:lpstr>
      <vt:lpstr>Common operations</vt:lpstr>
      <vt:lpstr>Implementation Options</vt:lpstr>
      <vt:lpstr>Implementation Options</vt:lpstr>
      <vt:lpstr>Creation of Heap - Array Implementation</vt:lpstr>
      <vt:lpstr>Peek of Heap</vt:lpstr>
      <vt:lpstr>Peek of Heap</vt:lpstr>
      <vt:lpstr>Size of Heap</vt:lpstr>
      <vt:lpstr>Insertion in Heap</vt:lpstr>
      <vt:lpstr>Time &amp; Space Complexity – Insertion in Heap</vt:lpstr>
      <vt:lpstr>Extract Min from Heap</vt:lpstr>
      <vt:lpstr>Time Complexity – Extract Min from Heap</vt:lpstr>
      <vt:lpstr>Delete Heap</vt:lpstr>
      <vt:lpstr>Time &amp; Space Complexity – Delete Heap</vt:lpstr>
      <vt:lpstr>Why Avoid Reference Based Implementation</vt:lpstr>
      <vt:lpstr>Time &amp; Space Complexity of Heap operation (Array Implementation)</vt:lpstr>
      <vt:lpstr>Data Structure Algorithm</vt:lpstr>
      <vt:lpstr>What &amp; Why of Trie?</vt:lpstr>
      <vt:lpstr>Algorithm – Inserting a String in Trie </vt:lpstr>
      <vt:lpstr>Algorithm – Searching a String in Trie </vt:lpstr>
      <vt:lpstr>Algorithm – Deleting a String in Trie </vt:lpstr>
      <vt:lpstr>Trie – Practical Use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Structure Algorithm</dc:title>
  <dc:creator>Mario Rodrigues</dc:creator>
  <cp:lastModifiedBy>Mario Rodrigues</cp:lastModifiedBy>
  <cp:revision>20</cp:revision>
  <dcterms:created xsi:type="dcterms:W3CDTF">2020-02-25T19:12:52Z</dcterms:created>
  <dcterms:modified xsi:type="dcterms:W3CDTF">2020-03-16T19:26:25Z</dcterms:modified>
</cp:coreProperties>
</file>